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67" r:id="rId5"/>
    <p:sldId id="278" r:id="rId6"/>
    <p:sldId id="282" r:id="rId7"/>
    <p:sldId id="279" r:id="rId8"/>
    <p:sldId id="283" r:id="rId9"/>
    <p:sldId id="284" r:id="rId10"/>
    <p:sldId id="285" r:id="rId11"/>
    <p:sldId id="286" r:id="rId12"/>
    <p:sldId id="287" r:id="rId13"/>
    <p:sldId id="288" r:id="rId14"/>
    <p:sldId id="269" r:id="rId15"/>
    <p:sldId id="289" r:id="rId16"/>
    <p:sldId id="290" r:id="rId17"/>
    <p:sldId id="291" r:id="rId18"/>
    <p:sldId id="280" r:id="rId19"/>
    <p:sldId id="281" r:id="rId20"/>
    <p:sldId id="271" r:id="rId21"/>
    <p:sldId id="272" r:id="rId22"/>
    <p:sldId id="273" r:id="rId23"/>
    <p:sldId id="277"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599" autoAdjust="0"/>
  </p:normalViewPr>
  <p:slideViewPr>
    <p:cSldViewPr>
      <p:cViewPr varScale="1">
        <p:scale>
          <a:sx n="73" d="100"/>
          <a:sy n="73" d="100"/>
        </p:scale>
        <p:origin x="78" y="31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2"/>
              </a:solidFill>
              <a:ln>
                <a:noFill/>
              </a:ln>
              <a:effectLst/>
            </c:spPr>
          </c:dPt>
          <c:dPt>
            <c:idx val="1"/>
            <c:bubble3D val="0"/>
            <c:spPr>
              <a:solidFill>
                <a:schemeClr val="accent4"/>
              </a:solidFill>
              <a:ln>
                <a:noFill/>
              </a:ln>
              <a:effectLst/>
            </c:spPr>
          </c:dPt>
          <c:dPt>
            <c:idx val="2"/>
            <c:bubble3D val="0"/>
            <c:spPr>
              <a:solidFill>
                <a:schemeClr val="accent6"/>
              </a:solidFill>
              <a:ln>
                <a:noFill/>
              </a:ln>
              <a:effectLst/>
            </c:spPr>
          </c:dPt>
          <c:dPt>
            <c:idx val="3"/>
            <c:bubble3D val="0"/>
            <c:spPr>
              <a:solidFill>
                <a:schemeClr val="accent2">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Gift med Pensionist</c:v>
                </c:pt>
                <c:pt idx="1">
                  <c:v>Gift med Ikke-Pensionist</c:v>
                </c:pt>
                <c:pt idx="2">
                  <c:v>Samlevende</c:v>
                </c:pt>
                <c:pt idx="3">
                  <c:v>Enlig</c:v>
                </c:pt>
              </c:strCache>
            </c:strRef>
          </c:cat>
          <c:val>
            <c:numRef>
              <c:f>Sheet1!$B$2:$B$5</c:f>
              <c:numCache>
                <c:formatCode>0%</c:formatCode>
                <c:ptCount val="4"/>
                <c:pt idx="0">
                  <c:v>0.31</c:v>
                </c:pt>
                <c:pt idx="1">
                  <c:v>0.02</c:v>
                </c:pt>
                <c:pt idx="2">
                  <c:v>0.02</c:v>
                </c:pt>
                <c:pt idx="3">
                  <c:v>0.65</c:v>
                </c:pt>
              </c:numCache>
            </c:numRef>
          </c:val>
          <c:extLst>
            <c:ext xmlns:c16="http://schemas.microsoft.com/office/drawing/2014/chart" uri="{C3380CC4-5D6E-409C-BE32-E72D297353CC}">
              <c16:uniqueId val="{00000000-3514-4EFA-8242-05C3FB47F5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2"/>
              </a:solidFill>
              <a:ln>
                <a:noFill/>
              </a:ln>
              <a:effectLst/>
            </c:spPr>
            <c:extLst>
              <c:ext xmlns:c16="http://schemas.microsoft.com/office/drawing/2014/chart" uri="{C3380CC4-5D6E-409C-BE32-E72D297353CC}">
                <c16:uniqueId val="{00000001-E34D-46DE-97E9-7C682A76C4CD}"/>
              </c:ext>
            </c:extLst>
          </c:dPt>
          <c:dPt>
            <c:idx val="1"/>
            <c:bubble3D val="0"/>
            <c:spPr>
              <a:solidFill>
                <a:schemeClr val="accent4"/>
              </a:solidFill>
              <a:ln>
                <a:noFill/>
              </a:ln>
              <a:effectLst/>
            </c:spPr>
            <c:extLst>
              <c:ext xmlns:c16="http://schemas.microsoft.com/office/drawing/2014/chart" uri="{C3380CC4-5D6E-409C-BE32-E72D297353CC}">
                <c16:uniqueId val="{00000003-E34D-46DE-97E9-7C682A76C4CD}"/>
              </c:ext>
            </c:extLst>
          </c:dPt>
          <c:dPt>
            <c:idx val="2"/>
            <c:bubble3D val="0"/>
            <c:spPr>
              <a:solidFill>
                <a:schemeClr val="accent6"/>
              </a:solidFill>
              <a:ln>
                <a:noFill/>
              </a:ln>
              <a:effectLst/>
            </c:spPr>
            <c:extLst>
              <c:ext xmlns:c16="http://schemas.microsoft.com/office/drawing/2014/chart" uri="{C3380CC4-5D6E-409C-BE32-E72D297353CC}">
                <c16:uniqueId val="{00000005-E34D-46DE-97E9-7C682A76C4CD}"/>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E34D-46DE-97E9-7C682A76C4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Kvinder</c:v>
                </c:pt>
                <c:pt idx="1">
                  <c:v>Mænd</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8-E34D-46DE-97E9-7C682A76C4C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DF9FE7B-F642-4898-A360-D4E3814E1A3D}">
      <dgm:prSet phldrT="[Text]"/>
      <dgm:spPr/>
      <dgm:t>
        <a:bodyPr/>
        <a:lstStyle/>
        <a:p>
          <a:r>
            <a:rPr lang="en-US"/>
            <a:t>Group A</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r>
            <a:rPr lang="en-US" dirty="0"/>
            <a:t>Task 1</a:t>
          </a:r>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dgm:spPr/>
      <dgm:t>
        <a:bodyPr/>
        <a:lstStyle/>
        <a:p>
          <a:r>
            <a:rPr lang="en-US" dirty="0"/>
            <a:t>Task 2</a:t>
          </a:r>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3929B1E1-4BC4-4C73-ABE8-27CEF96A3652}">
      <dgm:prSet phldrT="[Text]"/>
      <dgm:spPr/>
      <dgm:t>
        <a:bodyPr/>
        <a:lstStyle/>
        <a:p>
          <a:r>
            <a:rPr lang="en-US" dirty="0"/>
            <a:t>Group B</a:t>
          </a:r>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r>
            <a:rPr lang="en-US" dirty="0"/>
            <a:t>Task 1</a:t>
          </a:r>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0791135C-9DAB-47F6-BE9C-A3E56A2DDA50}">
      <dgm:prSet phldrT="[Text]"/>
      <dgm:spPr/>
      <dgm:t>
        <a:bodyPr/>
        <a:lstStyle/>
        <a:p>
          <a:r>
            <a:rPr lang="en-US" dirty="0"/>
            <a:t>Task 2</a:t>
          </a:r>
        </a:p>
      </dgm:t>
    </dgm:pt>
    <dgm:pt modelId="{D6057E63-9793-4991-97C1-30FC405E95A5}" type="parTrans" cxnId="{B3B26E9A-58E5-497B-BD59-F5567958C609}">
      <dgm:prSet/>
      <dgm:spPr/>
      <dgm:t>
        <a:bodyPr/>
        <a:lstStyle/>
        <a:p>
          <a:endParaRPr lang="en-US"/>
        </a:p>
      </dgm:t>
    </dgm:pt>
    <dgm:pt modelId="{B670C2A7-83CB-4F4C-BC19-A3A7C066A822}" type="sibTrans" cxnId="{B3B26E9A-58E5-497B-BD59-F5567958C609}">
      <dgm:prSet/>
      <dgm:spPr/>
      <dgm:t>
        <a:bodyPr/>
        <a:lstStyle/>
        <a:p>
          <a:endParaRPr lang="en-US"/>
        </a:p>
      </dgm:t>
    </dgm:pt>
    <dgm:pt modelId="{60CDF8D0-D4FC-4467-A51E-79C5A58B0B2C}">
      <dgm:prSet phldrT="[Text]"/>
      <dgm:spPr/>
      <dgm:t>
        <a:bodyPr/>
        <a:lstStyle/>
        <a:p>
          <a:r>
            <a:rPr lang="en-US" dirty="0"/>
            <a:t>Group C</a:t>
          </a:r>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dgm:spPr/>
      <dgm:t>
        <a:bodyPr/>
        <a:lstStyle/>
        <a:p>
          <a:r>
            <a:rPr lang="en-US" dirty="0"/>
            <a:t>Task 1</a:t>
          </a:r>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pt>
    <dgm:pt modelId="{674922F1-7266-4681-AD4F-1C618A5FFF23}" type="pres">
      <dgm:prSet presAssocID="{4DF9FE7B-F642-4898-A360-D4E3814E1A3D}" presName="parentText" presStyleLbl="node1" presStyleIdx="0" presStyleCnt="3">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pt>
    <dgm:pt modelId="{21EEBBE2-729F-4D85-8CAE-C2B30FF126D2}" type="pres">
      <dgm:prSet presAssocID="{3929B1E1-4BC4-4C73-ABE8-27CEF96A3652}" presName="parentText" presStyleLbl="node1" presStyleIdx="1" presStyleCnt="3">
        <dgm:presLayoutVars>
          <dgm:chMax val="0"/>
          <dgm:bulletEnabled val="1"/>
        </dgm:presLayoutVars>
      </dgm:prSet>
      <dgm:spPr/>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pt>
    <dgm:pt modelId="{5B203A22-00AF-46E7-9415-C6DAFD7E01CC}" type="pres">
      <dgm:prSet presAssocID="{60CDF8D0-D4FC-4467-A51E-79C5A58B0B2C}" presName="parentText" presStyleLbl="node1" presStyleIdx="2" presStyleCnt="3">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pt>
  </dgm:ptLst>
  <dgm:cxnLst>
    <dgm:cxn modelId="{1339090C-9A95-4C05-841C-FA3AF987601B}" srcId="{3F442EA2-39BA-4C9A-AD59-755D4917D532}" destId="{3929B1E1-4BC4-4C73-ABE8-27CEF96A3652}" srcOrd="1" destOrd="0" parTransId="{F356CC76-9117-4B79-A270-BBBAFD3E9C79}" sibTransId="{19BA0C22-38BB-4E9F-89D5-0FF5FF9F12CE}"/>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3F41141F-3FE3-4E69-BA1B-B1022C76134F}" type="presOf" srcId="{0791135C-9DAB-47F6-BE9C-A3E56A2DDA50}" destId="{5282638F-EFF2-4770-BB1A-21455422E45D}" srcOrd="0" destOrd="1" presId="urn:microsoft.com/office/officeart/2005/8/layout/list1"/>
    <dgm:cxn modelId="{F7E95423-786D-404D-8158-68B1C89303BF}" type="presOf" srcId="{4DF9FE7B-F642-4898-A360-D4E3814E1A3D}" destId="{7E290D25-335D-4339-A8E8-B036E46B5EB5}" srcOrd="0" destOrd="0" presId="urn:microsoft.com/office/officeart/2005/8/layout/list1"/>
    <dgm:cxn modelId="{62C10234-45D3-426A-8820-4C0D1D8CBA21}" srcId="{4DF9FE7B-F642-4898-A360-D4E3814E1A3D}" destId="{789CD6DB-3A68-4A41-90BD-4F0CBB3617D1}" srcOrd="1" destOrd="0" parTransId="{C0BEB5FF-8DFB-40B9-A228-C0C6097DDDC4}" sibTransId="{1A702531-A59F-4EE2-8246-E2EB0955D8B1}"/>
    <dgm:cxn modelId="{3E379D5E-3519-4604-8C91-9AEBC1B5DA6A}" type="presOf" srcId="{60CDF8D0-D4FC-4467-A51E-79C5A58B0B2C}" destId="{864CB39B-29F9-473D-90E5-0686D86E278F}" srcOrd="0" destOrd="0" presId="urn:microsoft.com/office/officeart/2005/8/layout/list1"/>
    <dgm:cxn modelId="{E694B157-BB09-40E7-9144-6278540E0676}" type="presOf" srcId="{789CD6DB-3A68-4A41-90BD-4F0CBB3617D1}" destId="{80259B02-529C-422B-91BE-D70198BA9F6C}" srcOrd="0" destOrd="1" presId="urn:microsoft.com/office/officeart/2005/8/layout/list1"/>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B3B26E9A-58E5-497B-BD59-F5567958C609}" srcId="{3929B1E1-4BC4-4C73-ABE8-27CEF96A3652}" destId="{0791135C-9DAB-47F6-BE9C-A3E56A2DDA50}" srcOrd="1" destOrd="0" parTransId="{D6057E63-9793-4991-97C1-30FC405E95A5}" sibTransId="{B670C2A7-83CB-4F4C-BC19-A3A7C066A822}"/>
    <dgm:cxn modelId="{09FCCB9D-A30A-4326-970E-26252D39327F}" srcId="{3929B1E1-4BC4-4C73-ABE8-27CEF96A3652}" destId="{99E0600D-9954-43F4-8926-13B8777FAAA1}" srcOrd="0" destOrd="0" parTransId="{BE23F476-2C5C-42ED-BF2B-CD5FC7ADDDF6}" sibTransId="{C44937DC-4907-4769-AA8B-1B3E7391D7B0}"/>
    <dgm:cxn modelId="{A058DDA2-48CA-4E5B-B389-F71A59C262B0}" srcId="{4DF9FE7B-F642-4898-A360-D4E3814E1A3D}" destId="{EFF2750D-B4B3-474C-8B62-8B638DC31F7E}" srcOrd="0" destOrd="0" parTransId="{AEBC78E6-CDDC-4C8F-A157-3C51E907FACD}" sibTransId="{75C067D7-FCD2-4969-8F27-4BBDA88E75ED}"/>
    <dgm:cxn modelId="{FC3C0DB7-9FD1-4688-8024-16D6F63718C0}" type="presOf" srcId="{99E0600D-9954-43F4-8926-13B8777FAAA1}" destId="{5282638F-EFF2-4770-BB1A-21455422E45D}"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2BA65DEC-E719-4ED3-8135-48349D42DD04}" srcId="{3F442EA2-39BA-4C9A-AD59-755D4917D532}" destId="{60CDF8D0-D4FC-4467-A51E-79C5A58B0B2C}" srcOrd="2"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79567"/>
          <a:ext cx="4773612" cy="11072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395732" rIns="37048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Task 1</a:t>
          </a:r>
        </a:p>
        <a:p>
          <a:pPr marL="171450" lvl="1" indent="-171450" algn="l" defTabSz="844550">
            <a:lnSpc>
              <a:spcPct val="90000"/>
            </a:lnSpc>
            <a:spcBef>
              <a:spcPct val="0"/>
            </a:spcBef>
            <a:spcAft>
              <a:spcPct val="15000"/>
            </a:spcAft>
            <a:buChar char="•"/>
          </a:pPr>
          <a:r>
            <a:rPr lang="en-US" sz="1900" kern="1200" dirty="0"/>
            <a:t>Task 2</a:t>
          </a:r>
        </a:p>
      </dsp:txBody>
      <dsp:txXfrm>
        <a:off x="0" y="379567"/>
        <a:ext cx="4773612" cy="1107225"/>
      </dsp:txXfrm>
    </dsp:sp>
    <dsp:sp modelId="{674922F1-7266-4681-AD4F-1C618A5FFF23}">
      <dsp:nvSpPr>
        <dsp:cNvPr id="0" name=""/>
        <dsp:cNvSpPr/>
      </dsp:nvSpPr>
      <dsp:spPr>
        <a:xfrm>
          <a:off x="238680" y="99127"/>
          <a:ext cx="3341528"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marL="0" lvl="0" indent="0" algn="l" defTabSz="844550">
            <a:lnSpc>
              <a:spcPct val="90000"/>
            </a:lnSpc>
            <a:spcBef>
              <a:spcPct val="0"/>
            </a:spcBef>
            <a:spcAft>
              <a:spcPct val="35000"/>
            </a:spcAft>
            <a:buNone/>
          </a:pPr>
          <a:r>
            <a:rPr lang="en-US" sz="1900" kern="1200"/>
            <a:t>Group A</a:t>
          </a:r>
          <a:endParaRPr lang="en-US" sz="1900" kern="1200" dirty="0"/>
        </a:p>
      </dsp:txBody>
      <dsp:txXfrm>
        <a:off x="266060" y="126507"/>
        <a:ext cx="3286768" cy="506120"/>
      </dsp:txXfrm>
    </dsp:sp>
    <dsp:sp modelId="{5282638F-EFF2-4770-BB1A-21455422E45D}">
      <dsp:nvSpPr>
        <dsp:cNvPr id="0" name=""/>
        <dsp:cNvSpPr/>
      </dsp:nvSpPr>
      <dsp:spPr>
        <a:xfrm>
          <a:off x="0" y="1869832"/>
          <a:ext cx="4773612" cy="1107225"/>
        </a:xfrm>
        <a:prstGeom prst="rect">
          <a:avLst/>
        </a:prstGeom>
        <a:solidFill>
          <a:schemeClr val="lt1">
            <a:alpha val="90000"/>
            <a:hueOff val="0"/>
            <a:satOff val="0"/>
            <a:lumOff val="0"/>
            <a:alphaOff val="0"/>
          </a:schemeClr>
        </a:solidFill>
        <a:ln w="12700" cap="flat" cmpd="sng" algn="ctr">
          <a:solidFill>
            <a:schemeClr val="accent3">
              <a:hueOff val="6261207"/>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395732" rIns="37048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Task 1</a:t>
          </a:r>
        </a:p>
        <a:p>
          <a:pPr marL="171450" lvl="1" indent="-171450" algn="l" defTabSz="844550">
            <a:lnSpc>
              <a:spcPct val="90000"/>
            </a:lnSpc>
            <a:spcBef>
              <a:spcPct val="0"/>
            </a:spcBef>
            <a:spcAft>
              <a:spcPct val="15000"/>
            </a:spcAft>
            <a:buChar char="•"/>
          </a:pPr>
          <a:r>
            <a:rPr lang="en-US" sz="1900" kern="1200" dirty="0"/>
            <a:t>Task 2</a:t>
          </a:r>
        </a:p>
      </dsp:txBody>
      <dsp:txXfrm>
        <a:off x="0" y="1869832"/>
        <a:ext cx="4773612" cy="1107225"/>
      </dsp:txXfrm>
    </dsp:sp>
    <dsp:sp modelId="{21EEBBE2-729F-4D85-8CAE-C2B30FF126D2}">
      <dsp:nvSpPr>
        <dsp:cNvPr id="0" name=""/>
        <dsp:cNvSpPr/>
      </dsp:nvSpPr>
      <dsp:spPr>
        <a:xfrm>
          <a:off x="238680" y="1589392"/>
          <a:ext cx="3341528" cy="560880"/>
        </a:xfrm>
        <a:prstGeom prst="roundRect">
          <a:avLst/>
        </a:prstGeom>
        <a:solidFill>
          <a:schemeClr val="accent3">
            <a:hueOff val="6261207"/>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marL="0" lvl="0" indent="0" algn="l" defTabSz="844550">
            <a:lnSpc>
              <a:spcPct val="90000"/>
            </a:lnSpc>
            <a:spcBef>
              <a:spcPct val="0"/>
            </a:spcBef>
            <a:spcAft>
              <a:spcPct val="35000"/>
            </a:spcAft>
            <a:buNone/>
          </a:pPr>
          <a:r>
            <a:rPr lang="en-US" sz="1900" kern="1200" dirty="0"/>
            <a:t>Group B</a:t>
          </a:r>
        </a:p>
      </dsp:txBody>
      <dsp:txXfrm>
        <a:off x="266060" y="1616772"/>
        <a:ext cx="3286768" cy="506120"/>
      </dsp:txXfrm>
    </dsp:sp>
    <dsp:sp modelId="{964E6811-5072-4466-B721-689C35A65029}">
      <dsp:nvSpPr>
        <dsp:cNvPr id="0" name=""/>
        <dsp:cNvSpPr/>
      </dsp:nvSpPr>
      <dsp:spPr>
        <a:xfrm>
          <a:off x="0" y="3360097"/>
          <a:ext cx="4773612" cy="807975"/>
        </a:xfrm>
        <a:prstGeom prst="rect">
          <a:avLst/>
        </a:prstGeom>
        <a:solidFill>
          <a:schemeClr val="lt1">
            <a:alpha val="90000"/>
            <a:hueOff val="0"/>
            <a:satOff val="0"/>
            <a:lumOff val="0"/>
            <a:alphaOff val="0"/>
          </a:schemeClr>
        </a:solidFill>
        <a:ln w="12700" cap="flat" cmpd="sng" algn="ctr">
          <a:solidFill>
            <a:schemeClr val="accent3">
              <a:hueOff val="12522415"/>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395732" rIns="37048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Task 1</a:t>
          </a:r>
        </a:p>
      </dsp:txBody>
      <dsp:txXfrm>
        <a:off x="0" y="3360097"/>
        <a:ext cx="4773612" cy="807975"/>
      </dsp:txXfrm>
    </dsp:sp>
    <dsp:sp modelId="{5B203A22-00AF-46E7-9415-C6DAFD7E01CC}">
      <dsp:nvSpPr>
        <dsp:cNvPr id="0" name=""/>
        <dsp:cNvSpPr/>
      </dsp:nvSpPr>
      <dsp:spPr>
        <a:xfrm>
          <a:off x="238680" y="3079657"/>
          <a:ext cx="3341528" cy="560880"/>
        </a:xfrm>
        <a:prstGeom prst="roundRect">
          <a:avLst/>
        </a:prstGeom>
        <a:solidFill>
          <a:schemeClr val="accent3">
            <a:hueOff val="12522415"/>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marL="0" lvl="0" indent="0" algn="l" defTabSz="844550">
            <a:lnSpc>
              <a:spcPct val="90000"/>
            </a:lnSpc>
            <a:spcBef>
              <a:spcPct val="0"/>
            </a:spcBef>
            <a:spcAft>
              <a:spcPct val="35000"/>
            </a:spcAft>
            <a:buNone/>
          </a:pPr>
          <a:r>
            <a:rPr lang="en-US" sz="1900" kern="1200" dirty="0"/>
            <a:t>Group C</a:t>
          </a:r>
        </a:p>
      </dsp:txBody>
      <dsp:txXfrm>
        <a:off x="266060" y="3107037"/>
        <a:ext cx="3286768"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4/1/2018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4/1/2018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4/1/2018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4/1/2018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4/1/2018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4/1/2018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4/1/2018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st.dk/da/TilSalg/Forskningsservice/Dokumentation/hoejkvalitetsvariable/sociale-pensioner/pens-tillaeg" TargetMode="External"/><Relationship Id="rId7" Type="http://schemas.openxmlformats.org/officeDocument/2006/relationships/hyperlink" Target="http://www.statistikbanken.dk/pen3" TargetMode="External"/><Relationship Id="rId2" Type="http://schemas.openxmlformats.org/officeDocument/2006/relationships/hyperlink" Target="https://www.dst.dk/da/TilSalg/Forskningsservice/Dokumentation/hoejkvalitetsvariable/sociale-pensioner" TargetMode="External"/><Relationship Id="rId1" Type="http://schemas.openxmlformats.org/officeDocument/2006/relationships/slideLayout" Target="../slideLayouts/slideLayout8.xml"/><Relationship Id="rId6" Type="http://schemas.openxmlformats.org/officeDocument/2006/relationships/hyperlink" Target="http://www.statistikbanken.dk/pen2" TargetMode="External"/><Relationship Id="rId5" Type="http://schemas.openxmlformats.org/officeDocument/2006/relationships/hyperlink" Target="http://www.statistikbanken.dk/pen33" TargetMode="External"/><Relationship Id="rId4" Type="http://schemas.openxmlformats.org/officeDocument/2006/relationships/hyperlink" Target="http://www.statistikbanken.dk/pen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ocialjura.dk/content-storage/love/love/pensionslov/menu/pension/?showpage=1&amp;cHash=a2865e475dc8709685614d849172b7a8" TargetMode="External"/><Relationship Id="rId2" Type="http://schemas.openxmlformats.org/officeDocument/2006/relationships/hyperlink" Target="https://www.retsinformation.dk/Forms/R0710.aspx?id=194457"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t>Ældrecheck</a:t>
            </a:r>
          </a:p>
        </p:txBody>
      </p:sp>
      <p:sp>
        <p:nvSpPr>
          <p:cNvPr id="3" name="Subtitle 2"/>
          <p:cNvSpPr>
            <a:spLocks noGrp="1"/>
          </p:cNvSpPr>
          <p:nvPr>
            <p:ph type="subTitle" idx="1"/>
          </p:nvPr>
        </p:nvSpPr>
        <p:spPr/>
        <p:txBody>
          <a:bodyPr/>
          <a:lstStyle/>
          <a:p>
            <a:r>
              <a:rPr lang="da-DK" dirty="0"/>
              <a:t>På under 5 minutter</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Eksempel - Enlig, Arbejdende Folkepensionist</a:t>
            </a:r>
          </a:p>
        </p:txBody>
      </p:sp>
      <p:sp>
        <p:nvSpPr>
          <p:cNvPr id="3" name="Content Placeholder 2"/>
          <p:cNvSpPr>
            <a:spLocks noGrp="1"/>
          </p:cNvSpPr>
          <p:nvPr>
            <p:ph idx="1"/>
          </p:nvPr>
        </p:nvSpPr>
        <p:spPr>
          <a:xfrm>
            <a:off x="1218883" y="1803400"/>
            <a:ext cx="6675729" cy="4267201"/>
          </a:xfrm>
        </p:spPr>
        <p:txBody>
          <a:bodyPr>
            <a:normAutofit fontScale="92500" lnSpcReduction="20000"/>
          </a:bodyPr>
          <a:lstStyle/>
          <a:p>
            <a:pPr marL="0" indent="0">
              <a:lnSpc>
                <a:spcPct val="95000"/>
              </a:lnSpc>
              <a:spcBef>
                <a:spcPts val="100"/>
              </a:spcBef>
              <a:buNone/>
            </a:pPr>
            <a:r>
              <a:rPr lang="da-DK" dirty="0"/>
              <a:t>Indtægter ud over folkepensionen:</a:t>
            </a:r>
          </a:p>
          <a:p>
            <a:pPr>
              <a:lnSpc>
                <a:spcPct val="95000"/>
              </a:lnSpc>
              <a:spcBef>
                <a:spcPts val="100"/>
              </a:spcBef>
            </a:pPr>
            <a:r>
              <a:rPr lang="da-DK" dirty="0"/>
              <a:t>Arbejdsindtægt: kr. 60.000</a:t>
            </a:r>
          </a:p>
          <a:p>
            <a:pPr>
              <a:lnSpc>
                <a:spcPct val="95000"/>
              </a:lnSpc>
              <a:spcBef>
                <a:spcPts val="100"/>
              </a:spcBef>
            </a:pPr>
            <a:r>
              <a:rPr lang="da-DK" dirty="0"/>
              <a:t>ATP: kr. 10.000</a:t>
            </a:r>
          </a:p>
          <a:p>
            <a:pPr>
              <a:lnSpc>
                <a:spcPct val="95000"/>
              </a:lnSpc>
              <a:spcBef>
                <a:spcPts val="100"/>
              </a:spcBef>
            </a:pPr>
            <a:r>
              <a:rPr lang="da-DK" dirty="0"/>
              <a:t>Renteindtægt: kr. 1.000</a:t>
            </a:r>
          </a:p>
          <a:p>
            <a:pPr>
              <a:lnSpc>
                <a:spcPct val="95000"/>
              </a:lnSpc>
              <a:spcBef>
                <a:spcPts val="100"/>
              </a:spcBef>
            </a:pPr>
            <a:r>
              <a:rPr lang="da-DK" dirty="0"/>
              <a:t>Ratepension: kr. 14.500</a:t>
            </a:r>
          </a:p>
          <a:p>
            <a:pPr>
              <a:lnSpc>
                <a:spcPct val="95000"/>
              </a:lnSpc>
              <a:spcBef>
                <a:spcPts val="100"/>
              </a:spcBef>
            </a:pPr>
            <a:r>
              <a:rPr lang="da-DK" dirty="0"/>
              <a:t>I alt: kr. 85.500</a:t>
            </a:r>
          </a:p>
          <a:p>
            <a:pPr marL="0" indent="0">
              <a:buNone/>
            </a:pPr>
            <a:r>
              <a:rPr lang="da-DK" dirty="0"/>
              <a:t>Beregning af Tillægsprocent:</a:t>
            </a:r>
          </a:p>
          <a:p>
            <a:pPr>
              <a:lnSpc>
                <a:spcPct val="95000"/>
              </a:lnSpc>
              <a:spcBef>
                <a:spcPts val="100"/>
              </a:spcBef>
            </a:pPr>
            <a:r>
              <a:rPr lang="da-DK" dirty="0"/>
              <a:t>Indtægter (ud over pension): kr. 85.500</a:t>
            </a:r>
          </a:p>
          <a:p>
            <a:pPr>
              <a:lnSpc>
                <a:spcPct val="95000"/>
              </a:lnSpc>
              <a:spcBef>
                <a:spcPts val="100"/>
              </a:spcBef>
            </a:pPr>
            <a:r>
              <a:rPr lang="da-DK" dirty="0"/>
              <a:t>Fradragsbeløb for arbejdsindtægt: kr. 60.000</a:t>
            </a:r>
          </a:p>
          <a:p>
            <a:pPr>
              <a:lnSpc>
                <a:spcPct val="95000"/>
              </a:lnSpc>
              <a:spcBef>
                <a:spcPts val="100"/>
              </a:spcBef>
            </a:pPr>
            <a:r>
              <a:rPr lang="da-DK" dirty="0"/>
              <a:t>Fradragsbeløb som enlig: kr. 20.500 (per år)</a:t>
            </a:r>
          </a:p>
          <a:p>
            <a:pPr>
              <a:lnSpc>
                <a:spcPct val="95000"/>
              </a:lnSpc>
              <a:spcBef>
                <a:spcPts val="100"/>
              </a:spcBef>
            </a:pPr>
            <a:r>
              <a:rPr lang="da-DK" dirty="0"/>
              <a:t>Beregnet indtægt: </a:t>
            </a:r>
            <a:r>
              <a:rPr lang="da-DK" u="sng" dirty="0"/>
              <a:t>5.000</a:t>
            </a:r>
            <a:endParaRPr lang="da-DK" dirty="0"/>
          </a:p>
          <a:p>
            <a:pPr marL="0" indent="0">
              <a:buNone/>
            </a:pPr>
            <a:r>
              <a:rPr lang="da-DK" dirty="0"/>
              <a:t>Tillægsprocent: 100 - (</a:t>
            </a:r>
            <a:r>
              <a:rPr lang="da-DK" u="sng" dirty="0"/>
              <a:t>5.000</a:t>
            </a:r>
            <a:r>
              <a:rPr lang="da-DK" dirty="0"/>
              <a:t> / 507 ) = 90,2 =&gt; 90% (*)</a:t>
            </a:r>
          </a:p>
          <a:p>
            <a:pPr marL="0" indent="0">
              <a:buNone/>
            </a:pPr>
            <a:r>
              <a:rPr lang="da-DK" dirty="0"/>
              <a:t>Ældrecheck: 17.200 * 90% = </a:t>
            </a:r>
            <a:r>
              <a:rPr lang="da-DK" b="1" u="sng" dirty="0"/>
              <a:t>15.480</a:t>
            </a:r>
            <a:endParaRPr lang="da-DK" dirty="0"/>
          </a:p>
        </p:txBody>
      </p:sp>
      <p:sp>
        <p:nvSpPr>
          <p:cNvPr id="4" name="Text Placeholder 3">
            <a:extLst>
              <a:ext uri="{FF2B5EF4-FFF2-40B4-BE49-F238E27FC236}">
                <a16:creationId xmlns:a16="http://schemas.microsoft.com/office/drawing/2014/main" id="{38998E54-5CCB-4748-931D-CB14BD98A8B5}"/>
              </a:ext>
            </a:extLst>
          </p:cNvPr>
          <p:cNvSpPr>
            <a:spLocks noGrp="1"/>
          </p:cNvSpPr>
          <p:nvPr>
            <p:ph type="body" sz="half" idx="2"/>
          </p:nvPr>
        </p:nvSpPr>
        <p:spPr>
          <a:xfrm>
            <a:off x="8125883" y="1803400"/>
            <a:ext cx="2844060" cy="4267201"/>
          </a:xfrm>
        </p:spPr>
        <p:txBody>
          <a:bodyPr/>
          <a:lstStyle/>
          <a:p>
            <a:pPr marL="342900" indent="-342900">
              <a:buFont typeface="Arial" panose="020B0604020202020204" pitchFamily="34" charset="0"/>
              <a:buChar char="•"/>
            </a:pPr>
            <a:r>
              <a:rPr lang="da-DK" dirty="0"/>
              <a:t>Tillægsprocenten for enlige falder med 1% for hver gang indtægten overstiger fradragsbeløbet med kr. 507.</a:t>
            </a:r>
          </a:p>
          <a:p>
            <a:pPr marL="342900" indent="-342900">
              <a:buFont typeface="Arial" panose="020B0604020202020204" pitchFamily="34" charset="0"/>
              <a:buChar char="•"/>
            </a:pPr>
            <a:r>
              <a:rPr lang="da-DK" dirty="0"/>
              <a:t>De første 60.000 af en arbejdsindkomst tæller ikke med, ved beregning af tillægsprocent.</a:t>
            </a:r>
          </a:p>
        </p:txBody>
      </p:sp>
    </p:spTree>
    <p:extLst>
      <p:ext uri="{BB962C8B-B14F-4D97-AF65-F5344CB8AC3E}">
        <p14:creationId xmlns:p14="http://schemas.microsoft.com/office/powerpoint/2010/main" val="32287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APPENDIX</a:t>
            </a:r>
          </a:p>
        </p:txBody>
      </p:sp>
      <p:sp>
        <p:nvSpPr>
          <p:cNvPr id="11" name="Text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Statistik</a:t>
            </a:r>
          </a:p>
        </p:txBody>
      </p:sp>
      <p:sp>
        <p:nvSpPr>
          <p:cNvPr id="3" name="Content Placeholder 2"/>
          <p:cNvSpPr>
            <a:spLocks noGrp="1"/>
          </p:cNvSpPr>
          <p:nvPr>
            <p:ph idx="1"/>
          </p:nvPr>
        </p:nvSpPr>
        <p:spPr>
          <a:xfrm>
            <a:off x="1218883" y="1803400"/>
            <a:ext cx="6675729" cy="4267201"/>
          </a:xfrm>
        </p:spPr>
        <p:txBody>
          <a:bodyPr>
            <a:normAutofit fontScale="92500"/>
          </a:bodyPr>
          <a:lstStyle/>
          <a:p>
            <a:pPr marL="0" indent="0">
              <a:buNone/>
            </a:pPr>
            <a:r>
              <a:rPr lang="da-DK" dirty="0"/>
              <a:t>I 2015 udbetaltes der iflg. Danmarks Statistik kr.  3.502.892.000, dvs. 3,5 mia. i pensionstillæg til 452.059 personer i 2015 . Udbetalingerne er fordelt på 39% til 144.849 mænd og  61% til 307.210 kvinder:</a:t>
            </a:r>
          </a:p>
          <a:p>
            <a:r>
              <a:rPr lang="da-DK" dirty="0"/>
              <a:t>31% var gift med en pensionist</a:t>
            </a:r>
          </a:p>
          <a:p>
            <a:r>
              <a:rPr lang="da-DK" dirty="0"/>
              <a:t>2% var gift med en ikke-pensionist</a:t>
            </a:r>
          </a:p>
          <a:p>
            <a:r>
              <a:rPr lang="da-DK" dirty="0"/>
              <a:t>2% var samlevende</a:t>
            </a:r>
          </a:p>
          <a:p>
            <a:r>
              <a:rPr lang="da-DK" dirty="0"/>
              <a:t>65% var enlige</a:t>
            </a:r>
          </a:p>
          <a:p>
            <a:r>
              <a:rPr lang="da-DK" dirty="0"/>
              <a:t>Danmarks Statistik har et helt afsnit om </a:t>
            </a:r>
            <a:r>
              <a:rPr lang="da-DK" dirty="0">
                <a:hlinkClick r:id="rId2"/>
              </a:rPr>
              <a:t>sociale pensioner</a:t>
            </a:r>
            <a:r>
              <a:rPr lang="da-DK" dirty="0"/>
              <a:t>.</a:t>
            </a:r>
          </a:p>
        </p:txBody>
      </p:sp>
      <p:sp>
        <p:nvSpPr>
          <p:cNvPr id="4" name="Text Placeholder 3">
            <a:extLst>
              <a:ext uri="{FF2B5EF4-FFF2-40B4-BE49-F238E27FC236}">
                <a16:creationId xmlns:a16="http://schemas.microsoft.com/office/drawing/2014/main" id="{38998E54-5CCB-4748-931D-CB14BD98A8B5}"/>
              </a:ext>
            </a:extLst>
          </p:cNvPr>
          <p:cNvSpPr>
            <a:spLocks noGrp="1"/>
          </p:cNvSpPr>
          <p:nvPr>
            <p:ph type="body" sz="half" idx="2"/>
          </p:nvPr>
        </p:nvSpPr>
        <p:spPr>
          <a:xfrm>
            <a:off x="8125883" y="1803400"/>
            <a:ext cx="2844060" cy="4267201"/>
          </a:xfrm>
        </p:spPr>
        <p:txBody>
          <a:bodyPr>
            <a:normAutofit fontScale="92500" lnSpcReduction="20000"/>
          </a:bodyPr>
          <a:lstStyle/>
          <a:p>
            <a:r>
              <a:rPr lang="da-DK" dirty="0">
                <a:hlinkClick r:id="rId3"/>
              </a:rPr>
              <a:t>Pensionstillæg beskrives her</a:t>
            </a:r>
            <a:r>
              <a:rPr lang="da-DK" dirty="0"/>
              <a:t>, og data indgår i Statistikbank-tabellerne:</a:t>
            </a:r>
          </a:p>
          <a:p>
            <a:pPr marL="342900" indent="-342900">
              <a:buFont typeface="Arial" panose="020B0604020202020204" pitchFamily="34" charset="0"/>
              <a:buChar char="•"/>
            </a:pPr>
            <a:r>
              <a:rPr lang="da-DK" dirty="0"/>
              <a:t>PEN22 (</a:t>
            </a:r>
            <a:r>
              <a:rPr lang="da-DK" dirty="0">
                <a:hlinkClick r:id="rId4"/>
              </a:rPr>
              <a:t>www.statistikbanken.dk/pen22</a:t>
            </a:r>
            <a:r>
              <a:rPr lang="da-DK" dirty="0"/>
              <a:t>)</a:t>
            </a:r>
          </a:p>
          <a:p>
            <a:pPr marL="342900" indent="-342900">
              <a:buFont typeface="Arial" panose="020B0604020202020204" pitchFamily="34" charset="0"/>
              <a:buChar char="•"/>
            </a:pPr>
            <a:r>
              <a:rPr lang="da-DK" dirty="0"/>
              <a:t>PEN33 (</a:t>
            </a:r>
            <a:r>
              <a:rPr lang="da-DK" dirty="0">
                <a:hlinkClick r:id="rId5"/>
              </a:rPr>
              <a:t>www.statistikbanken.dk/pen33</a:t>
            </a:r>
            <a:r>
              <a:rPr lang="da-DK" dirty="0"/>
              <a:t>)</a:t>
            </a:r>
          </a:p>
          <a:p>
            <a:pPr marL="342900" indent="-342900">
              <a:buFont typeface="Arial" panose="020B0604020202020204" pitchFamily="34" charset="0"/>
              <a:buChar char="•"/>
            </a:pPr>
            <a:r>
              <a:rPr lang="da-DK" dirty="0"/>
              <a:t>samt før 2007 PEN2 (</a:t>
            </a:r>
            <a:r>
              <a:rPr lang="da-DK" dirty="0">
                <a:hlinkClick r:id="rId6"/>
              </a:rPr>
              <a:t>www.statistikbanken.dk/pen2</a:t>
            </a:r>
            <a:r>
              <a:rPr lang="da-DK" dirty="0"/>
              <a:t>) og PEN3 (</a:t>
            </a:r>
            <a:r>
              <a:rPr lang="da-DK" dirty="0">
                <a:hlinkClick r:id="rId7"/>
              </a:rPr>
              <a:t>www.statistikbanken.dk/pen3</a:t>
            </a:r>
            <a:r>
              <a:rPr lang="da-DK" dirty="0"/>
              <a:t>) under navne, hvor "pensionstillæg" indgår.</a:t>
            </a:r>
          </a:p>
        </p:txBody>
      </p:sp>
    </p:spTree>
    <p:extLst>
      <p:ext uri="{BB962C8B-B14F-4D97-AF65-F5344CB8AC3E}">
        <p14:creationId xmlns:p14="http://schemas.microsoft.com/office/powerpoint/2010/main" val="318450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Jura</a:t>
            </a:r>
          </a:p>
        </p:txBody>
      </p:sp>
      <p:sp>
        <p:nvSpPr>
          <p:cNvPr id="3" name="Content Placeholder 2"/>
          <p:cNvSpPr>
            <a:spLocks noGrp="1"/>
          </p:cNvSpPr>
          <p:nvPr>
            <p:ph idx="1"/>
          </p:nvPr>
        </p:nvSpPr>
        <p:spPr>
          <a:xfrm>
            <a:off x="1218883" y="1803400"/>
            <a:ext cx="9916089" cy="4267201"/>
          </a:xfrm>
        </p:spPr>
        <p:txBody>
          <a:bodyPr>
            <a:normAutofit fontScale="92500" lnSpcReduction="20000"/>
          </a:bodyPr>
          <a:lstStyle/>
          <a:p>
            <a:pPr marL="0" indent="0" fontAlgn="base">
              <a:buNone/>
            </a:pPr>
            <a:r>
              <a:rPr lang="da-DK" dirty="0"/>
              <a:t>Bestemmelser om ældrechecken er beskrevet i “Lov om social pension”, under punkt </a:t>
            </a:r>
          </a:p>
          <a:p>
            <a:pPr fontAlgn="base">
              <a:lnSpc>
                <a:spcPct val="95000"/>
              </a:lnSpc>
              <a:spcBef>
                <a:spcPts val="500"/>
              </a:spcBef>
            </a:pPr>
            <a:r>
              <a:rPr lang="da-DK" dirty="0"/>
              <a:t>§14a stk. 5</a:t>
            </a:r>
          </a:p>
          <a:p>
            <a:pPr fontAlgn="base">
              <a:lnSpc>
                <a:spcPct val="95000"/>
              </a:lnSpc>
              <a:spcBef>
                <a:spcPts val="500"/>
              </a:spcBef>
            </a:pPr>
            <a:r>
              <a:rPr lang="da-DK" dirty="0"/>
              <a:t>§29 stk. 9</a:t>
            </a:r>
          </a:p>
          <a:p>
            <a:pPr fontAlgn="base">
              <a:lnSpc>
                <a:spcPct val="95000"/>
              </a:lnSpc>
              <a:spcBef>
                <a:spcPts val="500"/>
              </a:spcBef>
            </a:pPr>
            <a:r>
              <a:rPr lang="da-DK" dirty="0"/>
              <a:t>§39 stk. 7</a:t>
            </a:r>
          </a:p>
          <a:p>
            <a:pPr fontAlgn="base">
              <a:lnSpc>
                <a:spcPct val="95000"/>
              </a:lnSpc>
              <a:spcBef>
                <a:spcPts val="500"/>
              </a:spcBef>
            </a:pPr>
            <a:r>
              <a:rPr lang="da-DK" dirty="0"/>
              <a:t>§49 </a:t>
            </a:r>
            <a:r>
              <a:rPr lang="da-DK" dirty="0" err="1"/>
              <a:t>stk</a:t>
            </a:r>
            <a:r>
              <a:rPr lang="da-DK" dirty="0"/>
              <a:t> 6</a:t>
            </a:r>
          </a:p>
          <a:p>
            <a:pPr fontAlgn="base">
              <a:lnSpc>
                <a:spcPct val="95000"/>
              </a:lnSpc>
              <a:spcBef>
                <a:spcPts val="500"/>
              </a:spcBef>
            </a:pPr>
            <a:r>
              <a:rPr lang="da-DK" dirty="0"/>
              <a:t>§49a stk. 2</a:t>
            </a:r>
          </a:p>
          <a:p>
            <a:pPr fontAlgn="base">
              <a:lnSpc>
                <a:spcPct val="95000"/>
              </a:lnSpc>
              <a:spcBef>
                <a:spcPts val="500"/>
              </a:spcBef>
            </a:pPr>
            <a:r>
              <a:rPr lang="da-DK" dirty="0"/>
              <a:t>§49b, §59a</a:t>
            </a:r>
          </a:p>
          <a:p>
            <a:pPr fontAlgn="base">
              <a:lnSpc>
                <a:spcPct val="95000"/>
              </a:lnSpc>
              <a:spcBef>
                <a:spcPts val="500"/>
              </a:spcBef>
            </a:pPr>
            <a:r>
              <a:rPr lang="da-DK" b="1" dirty="0"/>
              <a:t>§72</a:t>
            </a:r>
            <a:endParaRPr lang="da-DK" dirty="0"/>
          </a:p>
          <a:p>
            <a:pPr marL="0" indent="0" fontAlgn="base">
              <a:buNone/>
            </a:pPr>
            <a:endParaRPr lang="da-DK" dirty="0"/>
          </a:p>
          <a:p>
            <a:pPr marL="0" indent="0" fontAlgn="base">
              <a:buNone/>
            </a:pPr>
            <a:r>
              <a:rPr lang="da-DK" dirty="0"/>
              <a:t>Du kan finde “Lov om social pension” ved f.eks. </a:t>
            </a:r>
            <a:r>
              <a:rPr lang="da-DK" dirty="0">
                <a:hlinkClick r:id="rId2"/>
              </a:rPr>
              <a:t>retsinformation.dk</a:t>
            </a:r>
            <a:r>
              <a:rPr lang="da-DK" dirty="0"/>
              <a:t> eller </a:t>
            </a:r>
            <a:r>
              <a:rPr lang="da-DK" dirty="0">
                <a:hlinkClick r:id="rId3"/>
              </a:rPr>
              <a:t>socialjura.dk</a:t>
            </a:r>
            <a:r>
              <a:rPr lang="da-DK" dirty="0"/>
              <a:t>.</a:t>
            </a:r>
          </a:p>
        </p:txBody>
      </p:sp>
    </p:spTree>
    <p:extLst>
      <p:ext uri="{BB962C8B-B14F-4D97-AF65-F5344CB8AC3E}">
        <p14:creationId xmlns:p14="http://schemas.microsoft.com/office/powerpoint/2010/main" val="25599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Copyright</a:t>
            </a:r>
          </a:p>
        </p:txBody>
      </p:sp>
      <p:sp>
        <p:nvSpPr>
          <p:cNvPr id="3" name="Content Placeholder 2"/>
          <p:cNvSpPr>
            <a:spLocks noGrp="1"/>
          </p:cNvSpPr>
          <p:nvPr>
            <p:ph idx="1"/>
          </p:nvPr>
        </p:nvSpPr>
        <p:spPr>
          <a:xfrm>
            <a:off x="1218883" y="1803400"/>
            <a:ext cx="9916089" cy="4267201"/>
          </a:xfrm>
        </p:spPr>
        <p:txBody>
          <a:bodyPr>
            <a:normAutofit/>
          </a:bodyPr>
          <a:lstStyle/>
          <a:p>
            <a:pPr marL="0" indent="0" fontAlgn="base">
              <a:buNone/>
            </a:pPr>
            <a:r>
              <a:rPr lang="da-DK" dirty="0"/>
              <a:t>Dette dokument må frit anvendes, ved kildeangivelse (trusthansen.dk)</a:t>
            </a:r>
          </a:p>
        </p:txBody>
      </p:sp>
    </p:spTree>
    <p:extLst>
      <p:ext uri="{BB962C8B-B14F-4D97-AF65-F5344CB8AC3E}">
        <p14:creationId xmlns:p14="http://schemas.microsoft.com/office/powerpoint/2010/main" val="11823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Table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475416969"/>
              </p:ext>
            </p:extLst>
          </p:nvPr>
        </p:nvGraphicFramePr>
        <p:xfrm>
          <a:off x="1219200" y="1803400"/>
          <a:ext cx="4773612" cy="2082800"/>
        </p:xfrm>
        <a:graphic>
          <a:graphicData uri="http://schemas.openxmlformats.org/drawingml/2006/table">
            <a:tbl>
              <a:tblPr firstRow="1" bandRow="1">
                <a:tableStyleId>{5C22544A-7EE6-4342-B048-85BDC9FD1C3A}</a:tableStyleId>
              </a:tblPr>
              <a:tblGrid>
                <a:gridCol w="1591204">
                  <a:extLst>
                    <a:ext uri="{9D8B030D-6E8A-4147-A177-3AD203B41FA5}">
                      <a16:colId xmlns:a16="http://schemas.microsoft.com/office/drawing/2014/main" val="20000"/>
                    </a:ext>
                  </a:extLst>
                </a:gridCol>
                <a:gridCol w="1591204">
                  <a:extLst>
                    <a:ext uri="{9D8B030D-6E8A-4147-A177-3AD203B41FA5}">
                      <a16:colId xmlns:a16="http://schemas.microsoft.com/office/drawing/2014/main" val="20001"/>
                    </a:ext>
                  </a:extLst>
                </a:gridCol>
                <a:gridCol w="1591204">
                  <a:extLst>
                    <a:ext uri="{9D8B030D-6E8A-4147-A177-3AD203B41FA5}">
                      <a16:colId xmlns:a16="http://schemas.microsoft.com/office/drawing/2014/main" val="20002"/>
                    </a:ext>
                  </a:extLst>
                </a:gridCol>
              </a:tblGrid>
              <a:tr h="520700">
                <a:tc>
                  <a:txBody>
                    <a:bodyPr/>
                    <a:lstStyle/>
                    <a:p>
                      <a:r>
                        <a:rPr lang="en-US" dirty="0"/>
                        <a:t>Class</a:t>
                      </a:r>
                    </a:p>
                  </a:txBody>
                  <a:tcPr anchor="ctr"/>
                </a:tc>
                <a:tc>
                  <a:txBody>
                    <a:bodyPr/>
                    <a:lstStyle/>
                    <a:p>
                      <a:pPr algn="ctr"/>
                      <a:r>
                        <a:rPr lang="en-US" dirty="0"/>
                        <a:t>Group A</a:t>
                      </a:r>
                    </a:p>
                  </a:txBody>
                  <a:tcPr anchor="ctr"/>
                </a:tc>
                <a:tc>
                  <a:txBody>
                    <a:bodyPr/>
                    <a:lstStyle/>
                    <a:p>
                      <a:pPr algn="ctr"/>
                      <a:r>
                        <a:rPr lang="en-US" dirty="0"/>
                        <a:t>Group B</a:t>
                      </a:r>
                    </a:p>
                  </a:txBody>
                  <a:tcPr anchor="ctr"/>
                </a:tc>
                <a:extLst>
                  <a:ext uri="{0D108BD9-81ED-4DB2-BD59-A6C34878D82A}">
                    <a16:rowId xmlns:a16="http://schemas.microsoft.com/office/drawing/2014/main" val="10000"/>
                  </a:ext>
                </a:extLst>
              </a:tr>
              <a:tr h="520700">
                <a:tc>
                  <a:txBody>
                    <a:bodyPr/>
                    <a:lstStyle/>
                    <a:p>
                      <a:r>
                        <a:rPr lang="en-US" dirty="0"/>
                        <a:t>Class 1</a:t>
                      </a:r>
                    </a:p>
                  </a:txBody>
                  <a:tcPr anchor="ctr"/>
                </a:tc>
                <a:tc>
                  <a:txBody>
                    <a:bodyPr/>
                    <a:lstStyle/>
                    <a:p>
                      <a:pPr algn="ctr"/>
                      <a:r>
                        <a:rPr lang="en-US" dirty="0"/>
                        <a:t>82</a:t>
                      </a:r>
                    </a:p>
                  </a:txBody>
                  <a:tcPr anchor="ctr"/>
                </a:tc>
                <a:tc>
                  <a:txBody>
                    <a:bodyPr/>
                    <a:lstStyle/>
                    <a:p>
                      <a:pPr algn="ctr"/>
                      <a:r>
                        <a:rPr lang="en-US" dirty="0"/>
                        <a:t>85</a:t>
                      </a:r>
                    </a:p>
                  </a:txBody>
                  <a:tcPr anchor="ctr"/>
                </a:tc>
                <a:extLst>
                  <a:ext uri="{0D108BD9-81ED-4DB2-BD59-A6C34878D82A}">
                    <a16:rowId xmlns:a16="http://schemas.microsoft.com/office/drawing/2014/main" val="10001"/>
                  </a:ext>
                </a:extLst>
              </a:tr>
              <a:tr h="520700">
                <a:tc>
                  <a:txBody>
                    <a:bodyPr/>
                    <a:lstStyle/>
                    <a:p>
                      <a:r>
                        <a:rPr lang="en-US" dirty="0"/>
                        <a:t>Class 2</a:t>
                      </a:r>
                    </a:p>
                  </a:txBody>
                  <a:tcPr anchor="ctr"/>
                </a:tc>
                <a:tc>
                  <a:txBody>
                    <a:bodyPr/>
                    <a:lstStyle/>
                    <a:p>
                      <a:pPr algn="ctr"/>
                      <a:r>
                        <a:rPr lang="en-US" dirty="0"/>
                        <a:t>76</a:t>
                      </a:r>
                    </a:p>
                  </a:txBody>
                  <a:tcPr anchor="ctr"/>
                </a:tc>
                <a:tc>
                  <a:txBody>
                    <a:bodyPr/>
                    <a:lstStyle/>
                    <a:p>
                      <a:pPr algn="ctr"/>
                      <a:r>
                        <a:rPr lang="en-US" dirty="0"/>
                        <a:t>88</a:t>
                      </a:r>
                    </a:p>
                  </a:txBody>
                  <a:tcPr anchor="ctr"/>
                </a:tc>
                <a:extLst>
                  <a:ext uri="{0D108BD9-81ED-4DB2-BD59-A6C34878D82A}">
                    <a16:rowId xmlns:a16="http://schemas.microsoft.com/office/drawing/2014/main" val="10002"/>
                  </a:ext>
                </a:extLst>
              </a:tr>
              <a:tr h="520700">
                <a:tc>
                  <a:txBody>
                    <a:bodyPr/>
                    <a:lstStyle/>
                    <a:p>
                      <a:r>
                        <a:rPr lang="en-US" dirty="0"/>
                        <a:t>Class 3</a:t>
                      </a:r>
                    </a:p>
                  </a:txBody>
                  <a:tcPr anchor="ctr"/>
                </a:tc>
                <a:tc>
                  <a:txBody>
                    <a:bodyPr/>
                    <a:lstStyle/>
                    <a:p>
                      <a:pPr algn="ctr"/>
                      <a:r>
                        <a:rPr lang="en-US" dirty="0"/>
                        <a:t>84</a:t>
                      </a:r>
                    </a:p>
                  </a:txBody>
                  <a:tcPr anchor="ctr"/>
                </a:tc>
                <a:tc>
                  <a:txBody>
                    <a:bodyPr/>
                    <a:lstStyle/>
                    <a:p>
                      <a:pPr algn="ctr"/>
                      <a:r>
                        <a:rPr lang="en-US" dirty="0"/>
                        <a:t>90</a:t>
                      </a:r>
                    </a:p>
                  </a:txBody>
                  <a:tcPr anchor="ctr"/>
                </a:tc>
                <a:extLst>
                  <a:ext uri="{0D108BD9-81ED-4DB2-BD59-A6C34878D82A}">
                    <a16:rowId xmlns:a16="http://schemas.microsoft.com/office/drawing/2014/main" val="10003"/>
                  </a:ext>
                </a:extLst>
              </a:tr>
            </a:tbl>
          </a:graphicData>
        </a:graphic>
      </p:graphicFrame>
      <p:sp>
        <p:nvSpPr>
          <p:cNvPr id="11" name="Content Placeholder 10"/>
          <p:cNvSpPr>
            <a:spLocks noGrp="1"/>
          </p:cNvSpPr>
          <p:nvPr>
            <p:ph sz="half" idx="2"/>
          </p:nvPr>
        </p:nvSpPr>
        <p:spPr/>
        <p:txBody>
          <a:bodyPr/>
          <a:lstStyle/>
          <a:p>
            <a:r>
              <a:rPr lang="en-US" dirty="0"/>
              <a:t>First bullet point here</a:t>
            </a:r>
          </a:p>
          <a:p>
            <a:r>
              <a:rPr lang="en-US" dirty="0"/>
              <a:t>Second bullet point here</a:t>
            </a:r>
          </a:p>
          <a:p>
            <a:r>
              <a:rPr lang="en-US" dirty="0"/>
              <a:t>Third bullet point here</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SmartArt</a:t>
            </a:r>
          </a:p>
        </p:txBody>
      </p:sp>
      <p:sp>
        <p:nvSpPr>
          <p:cNvPr id="10" name="Content Placeholder 9"/>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3853444386"/>
              </p:ext>
            </p:extLst>
          </p:nvPr>
        </p:nvGraphicFramePr>
        <p:xfrm>
          <a:off x="6196013" y="1803400"/>
          <a:ext cx="47736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259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a:bodyPr>
          <a:lstStyle/>
          <a:p>
            <a:endParaRPr lang="en-US"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19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da-DK" dirty="0"/>
              <a:t>Indhold</a:t>
            </a:r>
          </a:p>
        </p:txBody>
      </p:sp>
      <p:sp>
        <p:nvSpPr>
          <p:cNvPr id="14" name="Content Placeholder 13"/>
          <p:cNvSpPr>
            <a:spLocks noGrp="1"/>
          </p:cNvSpPr>
          <p:nvPr>
            <p:ph idx="1"/>
          </p:nvPr>
        </p:nvSpPr>
        <p:spPr/>
        <p:txBody>
          <a:bodyPr/>
          <a:lstStyle/>
          <a:p>
            <a:r>
              <a:rPr lang="da-DK" dirty="0"/>
              <a:t>Hvad er Ældrecheck?</a:t>
            </a:r>
          </a:p>
          <a:p>
            <a:r>
              <a:rPr lang="da-DK" dirty="0"/>
              <a:t>Rent praktisk</a:t>
            </a:r>
          </a:p>
          <a:p>
            <a:r>
              <a:rPr lang="da-DK" dirty="0"/>
              <a:t>Sådan bliver ældrechecken udregnet</a:t>
            </a:r>
          </a:p>
          <a:p>
            <a:r>
              <a:rPr lang="da-DK" dirty="0"/>
              <a:t>Eksempler</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- 5</a:t>
            </a:r>
          </a:p>
        </p:txBody>
      </p:sp>
      <p:sp>
        <p:nvSpPr>
          <p:cNvPr id="5" name="Picture Placeholder 4" descr="An empty placeholder to add an image. Click on the placeholder and select the image that you wish to add."/>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849448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da-DK" b="1" dirty="0"/>
              <a:t>Hvad er ældrecheck?</a:t>
            </a:r>
          </a:p>
        </p:txBody>
      </p:sp>
      <p:sp>
        <p:nvSpPr>
          <p:cNvPr id="3" name="Content Placeholder 2"/>
          <p:cNvSpPr>
            <a:spLocks noGrp="1"/>
          </p:cNvSpPr>
          <p:nvPr>
            <p:ph idx="1"/>
          </p:nvPr>
        </p:nvSpPr>
        <p:spPr/>
        <p:txBody>
          <a:bodyPr/>
          <a:lstStyle/>
          <a:p>
            <a:r>
              <a:rPr lang="da-DK" dirty="0"/>
              <a:t>Ældrecheck er et årligt engangsbeløb til personer, som er berettiget til folkepension, som har en lav indtægt (under kr. 71.200 for enlige og kr. 142.800 for par) og har en formue på højest kr. 86.000 i likvide midler.</a:t>
            </a:r>
          </a:p>
          <a:p>
            <a:r>
              <a:rPr lang="da-DK" dirty="0"/>
              <a:t>Satsen for ældrechecken er i 2018 på maks. kr. 17.200 (før skat).</a:t>
            </a:r>
          </a:p>
          <a:p>
            <a:r>
              <a:rPr lang="da-DK" dirty="0"/>
              <a:t>Ældrechecken kaldes også for den supplerende pensionsydelse.</a:t>
            </a:r>
            <a:endParaRPr lang="en-US" dirty="0"/>
          </a:p>
        </p:txBody>
      </p:sp>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da-DK" dirty="0"/>
              <a:t>Indtægter inkluderer fx ATP, renteindtægter og ratepension. Samlevendes / ægtefælles indtægter skal medregnes</a:t>
            </a:r>
          </a:p>
          <a:p>
            <a:pPr marL="342900" indent="-342900">
              <a:buFont typeface="Arial" panose="020B0604020202020204" pitchFamily="34" charset="0"/>
              <a:buChar char="•"/>
            </a:pPr>
            <a:r>
              <a:rPr lang="da-DK" dirty="0"/>
              <a:t>formue inkluderer samlevendes / ægtefælles formue</a:t>
            </a:r>
            <a:endParaRPr lang="en-US" dirty="0"/>
          </a:p>
        </p:txBody>
      </p:sp>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Ældrecheckens fordelinger på status og køn</a:t>
            </a:r>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3834690444"/>
              </p:ext>
            </p:extLst>
          </p:nvPr>
        </p:nvGraphicFramePr>
        <p:xfrm>
          <a:off x="1219201" y="1803400"/>
          <a:ext cx="4299148"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descr="Clustered column chart showing the values of 3 series for 4 categories">
            <a:extLst>
              <a:ext uri="{FF2B5EF4-FFF2-40B4-BE49-F238E27FC236}">
                <a16:creationId xmlns:a16="http://schemas.microsoft.com/office/drawing/2014/main" id="{4DAC2CEA-FF0E-4F57-B06C-CC139B401876}"/>
              </a:ext>
            </a:extLst>
          </p:cNvPr>
          <p:cNvGraphicFramePr>
            <a:graphicFrameLocks/>
          </p:cNvGraphicFramePr>
          <p:nvPr>
            <p:extLst>
              <p:ext uri="{D42A27DB-BD31-4B8C-83A1-F6EECF244321}">
                <p14:modId xmlns:p14="http://schemas.microsoft.com/office/powerpoint/2010/main" val="2005219254"/>
              </p:ext>
            </p:extLst>
          </p:nvPr>
        </p:nvGraphicFramePr>
        <p:xfrm>
          <a:off x="5878388" y="1809607"/>
          <a:ext cx="4299148"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da-DK" b="1" dirty="0"/>
              <a:t>Ældrecheck - Rent praktisk</a:t>
            </a:r>
          </a:p>
        </p:txBody>
      </p:sp>
      <p:sp>
        <p:nvSpPr>
          <p:cNvPr id="3" name="Content Placeholder 2"/>
          <p:cNvSpPr>
            <a:spLocks noGrp="1"/>
          </p:cNvSpPr>
          <p:nvPr>
            <p:ph idx="1"/>
          </p:nvPr>
        </p:nvSpPr>
        <p:spPr/>
        <p:txBody>
          <a:bodyPr/>
          <a:lstStyle/>
          <a:p>
            <a:pPr fontAlgn="base"/>
            <a:r>
              <a:rPr lang="da-DK" dirty="0"/>
              <a:t>Ældrechecken udbetales af Udbetaling Danmark, den sidste hverdag i januar, sammen med folkepensionen.</a:t>
            </a:r>
          </a:p>
          <a:p>
            <a:pPr fontAlgn="base"/>
            <a:r>
              <a:rPr lang="da-DK" dirty="0"/>
              <a:t>Er man berettiget til ældrecheck, skal man være fyldt folk 65 år inden 1. januar, hvis man skal have den udbetalt samme år.</a:t>
            </a:r>
          </a:p>
          <a:p>
            <a:pPr fontAlgn="base"/>
            <a:r>
              <a:rPr lang="da-DK" dirty="0"/>
              <a:t>Ældrechecken er skattepligtig men indgår ikke beregningen af boligydelse, helbredstillæg, varmetillæg eller pensionstillæg.</a:t>
            </a:r>
          </a:p>
        </p:txBody>
      </p:sp>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da-DK" dirty="0"/>
              <a:t>Hvis man bor i Danmark finder udbetalingen finder sted helt automatisk, hvis man skønnes til at opfylde betingelserne.</a:t>
            </a:r>
          </a:p>
          <a:p>
            <a:pPr marL="342900" indent="-342900">
              <a:buFont typeface="Arial" panose="020B0604020202020204" pitchFamily="34" charset="0"/>
              <a:buChar char="•"/>
            </a:pPr>
            <a:r>
              <a:rPr lang="da-DK" dirty="0"/>
              <a:t>Hvis man ikke før har været berettiget og den økonomiske situation har ændret sig, så har man mulighed for at søge efterbetaling</a:t>
            </a:r>
            <a:endParaRPr lang="en-US" dirty="0"/>
          </a:p>
        </p:txBody>
      </p:sp>
    </p:spTree>
    <p:extLst>
      <p:ext uri="{BB962C8B-B14F-4D97-AF65-F5344CB8AC3E}">
        <p14:creationId xmlns:p14="http://schemas.microsoft.com/office/powerpoint/2010/main" val="409792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da-DK" b="1" dirty="0"/>
              <a:t>Sådan bliver ældrechecken udregnet</a:t>
            </a:r>
          </a:p>
        </p:txBody>
      </p:sp>
      <p:sp>
        <p:nvSpPr>
          <p:cNvPr id="3" name="Content Placeholder 2"/>
          <p:cNvSpPr>
            <a:spLocks noGrp="1"/>
          </p:cNvSpPr>
          <p:nvPr>
            <p:ph idx="1"/>
          </p:nvPr>
        </p:nvSpPr>
        <p:spPr/>
        <p:txBody>
          <a:bodyPr>
            <a:normAutofit fontScale="92500"/>
          </a:bodyPr>
          <a:lstStyle/>
          <a:p>
            <a:r>
              <a:rPr lang="da-DK" dirty="0"/>
              <a:t>Ældrechecken følger den enkeltes tillægsprocent, som står på pensionsmeddelelsen.</a:t>
            </a:r>
          </a:p>
          <a:p>
            <a:r>
              <a:rPr lang="da-DK" dirty="0"/>
              <a:t>Udbetaling Danmark benytter oplysninger fra SKAT til udregning af ældrechecken.</a:t>
            </a:r>
          </a:p>
          <a:p>
            <a:r>
              <a:rPr lang="da-DK" dirty="0"/>
              <a:t>Det er derfor vigtigt, at man retter sin selvangivelse, hvis der sker ændringer i sin formue eller indtægter, i forhold til sin sidste årsopgørelse.</a:t>
            </a:r>
            <a:br>
              <a:rPr lang="da-DK" dirty="0"/>
            </a:br>
            <a:r>
              <a:rPr lang="da-DK" dirty="0"/>
              <a:t>Man kan indberette sin:</a:t>
            </a:r>
          </a:p>
          <a:p>
            <a:r>
              <a:rPr lang="da-DK" dirty="0"/>
              <a:t>Som nævnt skal man huske, at ægtefælle eller samlevers indtægter og formue, indgår i beregningen.</a:t>
            </a:r>
          </a:p>
        </p:txBody>
      </p:sp>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da-DK" dirty="0"/>
              <a:t>Modtager man brøkpension, nedsættes ydelsen i forhold til antallet af </a:t>
            </a:r>
            <a:r>
              <a:rPr lang="da-DK" dirty="0" err="1"/>
              <a:t>bopælsår</a:t>
            </a:r>
            <a:r>
              <a:rPr lang="da-DK" dirty="0"/>
              <a:t>. </a:t>
            </a:r>
            <a:endParaRPr lang="en-US" dirty="0"/>
          </a:p>
        </p:txBody>
      </p:sp>
    </p:spTree>
    <p:extLst>
      <p:ext uri="{BB962C8B-B14F-4D97-AF65-F5344CB8AC3E}">
        <p14:creationId xmlns:p14="http://schemas.microsoft.com/office/powerpoint/2010/main" val="2795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Tillægsprocenten er afgørende</a:t>
            </a:r>
          </a:p>
        </p:txBody>
      </p:sp>
      <p:sp>
        <p:nvSpPr>
          <p:cNvPr id="3" name="Content Placeholder 2"/>
          <p:cNvSpPr>
            <a:spLocks noGrp="1"/>
          </p:cNvSpPr>
          <p:nvPr>
            <p:ph idx="1"/>
          </p:nvPr>
        </p:nvSpPr>
        <p:spPr>
          <a:xfrm>
            <a:off x="1218883" y="1803400"/>
            <a:ext cx="9916089" cy="4267201"/>
          </a:xfrm>
        </p:spPr>
        <p:txBody>
          <a:bodyPr>
            <a:normAutofit/>
          </a:bodyPr>
          <a:lstStyle/>
          <a:p>
            <a:r>
              <a:rPr lang="da-DK" dirty="0"/>
              <a:t>Ældrecheckens størrelse udregnes på baggrund af personens tillægsprocent. Se nedenfor, eksempler på udregning:</a:t>
            </a:r>
          </a:p>
          <a:p>
            <a:r>
              <a:rPr lang="da-DK" dirty="0"/>
              <a:t>Tillægsprocent er 25:  Ældrecheck er kr. 4.300</a:t>
            </a:r>
          </a:p>
          <a:p>
            <a:r>
              <a:rPr lang="da-DK" dirty="0"/>
              <a:t>Tillægsprocent er 50:  Ældrecheck er kr. 8.600</a:t>
            </a:r>
          </a:p>
          <a:p>
            <a:r>
              <a:rPr lang="da-DK" dirty="0"/>
              <a:t>Tillægsprocent er 75:  Ældrecheck er kr. 12.900</a:t>
            </a:r>
          </a:p>
          <a:p>
            <a:r>
              <a:rPr lang="da-DK" dirty="0"/>
              <a:t>Tillægsprocent er 100: Ældrecheck er kr. 17.200</a:t>
            </a:r>
          </a:p>
        </p:txBody>
      </p:sp>
    </p:spTree>
    <p:extLst>
      <p:ext uri="{BB962C8B-B14F-4D97-AF65-F5344CB8AC3E}">
        <p14:creationId xmlns:p14="http://schemas.microsoft.com/office/powerpoint/2010/main" val="308821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Eksempel - Enlig Folkepensionist</a:t>
            </a:r>
          </a:p>
        </p:txBody>
      </p:sp>
      <p:sp>
        <p:nvSpPr>
          <p:cNvPr id="3" name="Content Placeholder 2"/>
          <p:cNvSpPr>
            <a:spLocks noGrp="1"/>
          </p:cNvSpPr>
          <p:nvPr>
            <p:ph idx="1"/>
          </p:nvPr>
        </p:nvSpPr>
        <p:spPr>
          <a:xfrm>
            <a:off x="1218883" y="1803400"/>
            <a:ext cx="6603721" cy="4267201"/>
          </a:xfrm>
        </p:spPr>
        <p:txBody>
          <a:bodyPr>
            <a:normAutofit fontScale="92500" lnSpcReduction="10000"/>
          </a:bodyPr>
          <a:lstStyle/>
          <a:p>
            <a:pPr marL="0" indent="0">
              <a:buNone/>
            </a:pPr>
            <a:r>
              <a:rPr lang="da-DK" dirty="0"/>
              <a:t>Indtægter ud over folkepensionen:</a:t>
            </a:r>
          </a:p>
          <a:p>
            <a:pPr>
              <a:lnSpc>
                <a:spcPct val="95000"/>
              </a:lnSpc>
              <a:spcBef>
                <a:spcPts val="100"/>
              </a:spcBef>
            </a:pPr>
            <a:r>
              <a:rPr lang="da-DK" dirty="0"/>
              <a:t>ATP: kr. 10.000</a:t>
            </a:r>
          </a:p>
          <a:p>
            <a:pPr>
              <a:lnSpc>
                <a:spcPct val="95000"/>
              </a:lnSpc>
              <a:spcBef>
                <a:spcPts val="100"/>
              </a:spcBef>
            </a:pPr>
            <a:r>
              <a:rPr lang="da-DK" dirty="0"/>
              <a:t>Renteindtægt: kr. 1.000</a:t>
            </a:r>
          </a:p>
          <a:p>
            <a:pPr>
              <a:lnSpc>
                <a:spcPct val="95000"/>
              </a:lnSpc>
              <a:spcBef>
                <a:spcPts val="100"/>
              </a:spcBef>
            </a:pPr>
            <a:r>
              <a:rPr lang="da-DK" dirty="0"/>
              <a:t>Ratepension: kr. 14.500</a:t>
            </a:r>
          </a:p>
          <a:p>
            <a:pPr>
              <a:lnSpc>
                <a:spcPct val="95000"/>
              </a:lnSpc>
              <a:spcBef>
                <a:spcPts val="100"/>
              </a:spcBef>
            </a:pPr>
            <a:r>
              <a:rPr lang="da-DK" dirty="0"/>
              <a:t>I alt: kr. 25.500</a:t>
            </a:r>
          </a:p>
          <a:p>
            <a:pPr marL="0" indent="0">
              <a:buNone/>
            </a:pPr>
            <a:r>
              <a:rPr lang="da-DK" dirty="0"/>
              <a:t>Beregning af Tillægsprocent:</a:t>
            </a:r>
          </a:p>
          <a:p>
            <a:pPr>
              <a:lnSpc>
                <a:spcPct val="95000"/>
              </a:lnSpc>
              <a:spcBef>
                <a:spcPts val="100"/>
              </a:spcBef>
            </a:pPr>
            <a:r>
              <a:rPr lang="da-DK" dirty="0"/>
              <a:t>Indtægter (ud over pension): kr. 25.500</a:t>
            </a:r>
          </a:p>
          <a:p>
            <a:pPr>
              <a:lnSpc>
                <a:spcPct val="95000"/>
              </a:lnSpc>
              <a:spcBef>
                <a:spcPts val="100"/>
              </a:spcBef>
            </a:pPr>
            <a:r>
              <a:rPr lang="da-DK" dirty="0"/>
              <a:t>Fradragsbeløb som enlig: kr. 20.500 (per år)</a:t>
            </a:r>
          </a:p>
          <a:p>
            <a:pPr>
              <a:lnSpc>
                <a:spcPct val="95000"/>
              </a:lnSpc>
              <a:spcBef>
                <a:spcPts val="100"/>
              </a:spcBef>
            </a:pPr>
            <a:r>
              <a:rPr lang="da-DK" dirty="0"/>
              <a:t>Beregnet indtægt: 5.000</a:t>
            </a:r>
          </a:p>
          <a:p>
            <a:pPr marL="0" indent="0">
              <a:buNone/>
            </a:pPr>
            <a:r>
              <a:rPr lang="da-DK" dirty="0"/>
              <a:t>Tillægsprocent: 100 - (</a:t>
            </a:r>
            <a:r>
              <a:rPr lang="da-DK" u="sng" dirty="0"/>
              <a:t>5.000</a:t>
            </a:r>
            <a:r>
              <a:rPr lang="da-DK" dirty="0"/>
              <a:t> / 507 ) = 90,2 =&gt; 90%</a:t>
            </a:r>
          </a:p>
          <a:p>
            <a:pPr marL="0" indent="0">
              <a:buNone/>
            </a:pPr>
            <a:r>
              <a:rPr lang="da-DK" dirty="0"/>
              <a:t>Ældrecheck: 17.200 * 90% = </a:t>
            </a:r>
            <a:r>
              <a:rPr lang="da-DK" b="1" u="sng" dirty="0"/>
              <a:t>15.480</a:t>
            </a:r>
            <a:endParaRPr lang="da-DK" dirty="0"/>
          </a:p>
        </p:txBody>
      </p:sp>
      <p:sp>
        <p:nvSpPr>
          <p:cNvPr id="4" name="Text Placeholder 3">
            <a:extLst>
              <a:ext uri="{FF2B5EF4-FFF2-40B4-BE49-F238E27FC236}">
                <a16:creationId xmlns:a16="http://schemas.microsoft.com/office/drawing/2014/main" id="{AB243452-D798-43DE-8094-03F2A315F7D4}"/>
              </a:ext>
            </a:extLst>
          </p:cNvPr>
          <p:cNvSpPr>
            <a:spLocks noGrp="1"/>
          </p:cNvSpPr>
          <p:nvPr>
            <p:ph type="body" sz="half" idx="2"/>
          </p:nvPr>
        </p:nvSpPr>
        <p:spPr>
          <a:xfrm>
            <a:off x="8125883" y="1803400"/>
            <a:ext cx="2844060" cy="4267201"/>
          </a:xfrm>
        </p:spPr>
        <p:txBody>
          <a:bodyPr/>
          <a:lstStyle/>
          <a:p>
            <a:pPr marL="342900" indent="-342900">
              <a:buFont typeface="Arial" panose="020B0604020202020204" pitchFamily="34" charset="0"/>
              <a:buChar char="•"/>
            </a:pPr>
            <a:r>
              <a:rPr lang="da-DK" dirty="0"/>
              <a:t>Tillægsprocenten for enlige falder med 1% for hver gang indtægten overstiger fradragsbeløbet med kr. 507.</a:t>
            </a:r>
            <a:endParaRPr lang="en-US" dirty="0"/>
          </a:p>
        </p:txBody>
      </p:sp>
    </p:spTree>
    <p:extLst>
      <p:ext uri="{BB962C8B-B14F-4D97-AF65-F5344CB8AC3E}">
        <p14:creationId xmlns:p14="http://schemas.microsoft.com/office/powerpoint/2010/main" val="9171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Eksempel - Gift / Samlevende Folkepensionist</a:t>
            </a:r>
          </a:p>
        </p:txBody>
      </p:sp>
      <p:sp>
        <p:nvSpPr>
          <p:cNvPr id="3" name="Content Placeholder 2"/>
          <p:cNvSpPr>
            <a:spLocks noGrp="1"/>
          </p:cNvSpPr>
          <p:nvPr>
            <p:ph idx="1"/>
          </p:nvPr>
        </p:nvSpPr>
        <p:spPr>
          <a:xfrm>
            <a:off x="1218883" y="1803400"/>
            <a:ext cx="7251793" cy="4267201"/>
          </a:xfrm>
        </p:spPr>
        <p:txBody>
          <a:bodyPr>
            <a:normAutofit fontScale="92500" lnSpcReduction="20000"/>
          </a:bodyPr>
          <a:lstStyle/>
          <a:p>
            <a:pPr marL="0" indent="0">
              <a:buNone/>
            </a:pPr>
            <a:r>
              <a:rPr lang="da-DK" dirty="0"/>
              <a:t>Indtægter ud over folkepensionen:</a:t>
            </a:r>
          </a:p>
          <a:p>
            <a:pPr>
              <a:lnSpc>
                <a:spcPct val="95000"/>
              </a:lnSpc>
              <a:spcBef>
                <a:spcPts val="100"/>
              </a:spcBef>
            </a:pPr>
            <a:r>
              <a:rPr lang="da-DK" dirty="0"/>
              <a:t>ATP: kr. 10.000</a:t>
            </a:r>
          </a:p>
          <a:p>
            <a:pPr>
              <a:lnSpc>
                <a:spcPct val="95000"/>
              </a:lnSpc>
              <a:spcBef>
                <a:spcPts val="100"/>
              </a:spcBef>
            </a:pPr>
            <a:r>
              <a:rPr lang="da-DK" dirty="0"/>
              <a:t>Renteindtægt: kr. 1.000</a:t>
            </a:r>
          </a:p>
          <a:p>
            <a:pPr>
              <a:lnSpc>
                <a:spcPct val="95000"/>
              </a:lnSpc>
              <a:spcBef>
                <a:spcPts val="100"/>
              </a:spcBef>
            </a:pPr>
            <a:r>
              <a:rPr lang="da-DK" dirty="0"/>
              <a:t>Ratepension: kr. 14.500</a:t>
            </a:r>
          </a:p>
          <a:p>
            <a:pPr>
              <a:lnSpc>
                <a:spcPct val="95000"/>
              </a:lnSpc>
              <a:spcBef>
                <a:spcPts val="100"/>
              </a:spcBef>
            </a:pPr>
            <a:r>
              <a:rPr lang="da-DK" dirty="0"/>
              <a:t>Ægtefælles ATP: 10.000</a:t>
            </a:r>
          </a:p>
          <a:p>
            <a:pPr>
              <a:lnSpc>
                <a:spcPct val="95000"/>
              </a:lnSpc>
              <a:spcBef>
                <a:spcPts val="100"/>
              </a:spcBef>
            </a:pPr>
            <a:r>
              <a:rPr lang="da-DK" dirty="0"/>
              <a:t>Ægtefælles ratepension: 10.000</a:t>
            </a:r>
          </a:p>
          <a:p>
            <a:pPr>
              <a:lnSpc>
                <a:spcPct val="95000"/>
              </a:lnSpc>
              <a:spcBef>
                <a:spcPts val="100"/>
              </a:spcBef>
            </a:pPr>
            <a:r>
              <a:rPr lang="da-DK" dirty="0"/>
              <a:t>I alt: kr. 45.500</a:t>
            </a:r>
          </a:p>
          <a:p>
            <a:pPr marL="0" indent="0">
              <a:buNone/>
            </a:pPr>
            <a:r>
              <a:rPr lang="da-DK" dirty="0"/>
              <a:t>Beregning af Tillægsprocent:</a:t>
            </a:r>
          </a:p>
          <a:p>
            <a:pPr>
              <a:lnSpc>
                <a:spcPct val="95000"/>
              </a:lnSpc>
              <a:spcBef>
                <a:spcPts val="100"/>
              </a:spcBef>
            </a:pPr>
            <a:r>
              <a:rPr lang="da-DK" dirty="0"/>
              <a:t>Indtægter (ud over pension): kr. 45.500</a:t>
            </a:r>
          </a:p>
          <a:p>
            <a:pPr>
              <a:lnSpc>
                <a:spcPct val="95000"/>
              </a:lnSpc>
              <a:spcBef>
                <a:spcPts val="100"/>
              </a:spcBef>
            </a:pPr>
            <a:r>
              <a:rPr lang="da-DK" dirty="0"/>
              <a:t>Fradragsbeløb for Gifte/samlevende: kr. 40.600 (per år)</a:t>
            </a:r>
          </a:p>
          <a:p>
            <a:pPr>
              <a:lnSpc>
                <a:spcPct val="95000"/>
              </a:lnSpc>
              <a:spcBef>
                <a:spcPts val="100"/>
              </a:spcBef>
            </a:pPr>
            <a:r>
              <a:rPr lang="da-DK" dirty="0"/>
              <a:t>Beregnet indtægt: </a:t>
            </a:r>
            <a:r>
              <a:rPr lang="da-DK" u="sng" dirty="0"/>
              <a:t>4.900</a:t>
            </a:r>
            <a:endParaRPr lang="da-DK" dirty="0"/>
          </a:p>
          <a:p>
            <a:pPr marL="0" indent="0">
              <a:buNone/>
            </a:pPr>
            <a:r>
              <a:rPr lang="da-DK" dirty="0"/>
              <a:t>Tillægsprocent: 100 - (</a:t>
            </a:r>
            <a:r>
              <a:rPr lang="da-DK" u="sng" dirty="0"/>
              <a:t>4.900</a:t>
            </a:r>
            <a:r>
              <a:rPr lang="da-DK" dirty="0"/>
              <a:t> / 1.022 ) = 95,2 =&gt; 95% </a:t>
            </a:r>
          </a:p>
          <a:p>
            <a:pPr marL="0" indent="0">
              <a:buNone/>
            </a:pPr>
            <a:r>
              <a:rPr lang="da-DK" dirty="0"/>
              <a:t>Ældrecheck: kr. 17.200 * 95% = kr. </a:t>
            </a:r>
            <a:r>
              <a:rPr lang="da-DK" b="1" u="sng" dirty="0"/>
              <a:t>16.340</a:t>
            </a:r>
            <a:endParaRPr lang="da-DK" dirty="0"/>
          </a:p>
        </p:txBody>
      </p:sp>
      <p:sp>
        <p:nvSpPr>
          <p:cNvPr id="4" name="Text Placeholder 3">
            <a:extLst>
              <a:ext uri="{FF2B5EF4-FFF2-40B4-BE49-F238E27FC236}">
                <a16:creationId xmlns:a16="http://schemas.microsoft.com/office/drawing/2014/main" id="{ABCE2165-B2B1-457D-A13B-3F4BEFCB3932}"/>
              </a:ext>
            </a:extLst>
          </p:cNvPr>
          <p:cNvSpPr>
            <a:spLocks noGrp="1"/>
          </p:cNvSpPr>
          <p:nvPr>
            <p:ph type="body" sz="half" idx="2"/>
          </p:nvPr>
        </p:nvSpPr>
        <p:spPr>
          <a:xfrm>
            <a:off x="8125883" y="1803400"/>
            <a:ext cx="2844060" cy="4267201"/>
          </a:xfrm>
        </p:spPr>
        <p:txBody>
          <a:bodyPr/>
          <a:lstStyle/>
          <a:p>
            <a:pPr marL="342900" indent="-342900">
              <a:buFont typeface="Arial" panose="020B0604020202020204" pitchFamily="34" charset="0"/>
              <a:buChar char="•"/>
            </a:pPr>
            <a:r>
              <a:rPr lang="da-DK" dirty="0"/>
              <a:t>Tillægsprocenten for gifte/samlevende falder med 1% for hver gang indtægten overstiger fradragsbeløbet med kr. 1.022.</a:t>
            </a:r>
            <a:endParaRPr lang="en-US" dirty="0"/>
          </a:p>
        </p:txBody>
      </p:sp>
    </p:spTree>
    <p:extLst>
      <p:ext uri="{BB962C8B-B14F-4D97-AF65-F5344CB8AC3E}">
        <p14:creationId xmlns:p14="http://schemas.microsoft.com/office/powerpoint/2010/main" val="22615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2018-03-01T13:35:00+00:00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4873beb7-5857-4685-be1f-d57550cc96cc"/>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50</TotalTime>
  <Words>867</Words>
  <Application>Microsoft Office PowerPoint</Application>
  <PresentationFormat>Custom</PresentationFormat>
  <Paragraphs>132</Paragraphs>
  <Slides>20</Slides>
  <Notes>0</Notes>
  <HiddenSlides>6</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Constantia</vt:lpstr>
      <vt:lpstr>Books Classic 16x9</vt:lpstr>
      <vt:lpstr>Ældrecheck</vt:lpstr>
      <vt:lpstr>Indhold</vt:lpstr>
      <vt:lpstr>Hvad er ældrecheck?</vt:lpstr>
      <vt:lpstr>Ældrecheckens fordelinger på status og køn</vt:lpstr>
      <vt:lpstr>Ældrecheck - Rent praktisk</vt:lpstr>
      <vt:lpstr>Sådan bliver ældrechecken udregnet</vt:lpstr>
      <vt:lpstr>Tillægsprocenten er afgørende</vt:lpstr>
      <vt:lpstr>Eksempel - Enlig Folkepensionist</vt:lpstr>
      <vt:lpstr>Eksempel - Gift / Samlevende Folkepensionist</vt:lpstr>
      <vt:lpstr>Eksempel - Enlig, Arbejdende Folkepensionist</vt:lpstr>
      <vt:lpstr>APPENDIX</vt:lpstr>
      <vt:lpstr>Statistik</vt:lpstr>
      <vt:lpstr>Jura</vt:lpstr>
      <vt:lpstr>Copyright</vt:lpstr>
      <vt:lpstr>Two Content Layout with Table</vt:lpstr>
      <vt:lpstr>Two Content Layout with SmartArt</vt:lpstr>
      <vt:lpstr>Add a Slide Title - 2</vt:lpstr>
      <vt:lpstr>Add a Slide Title - 3</vt:lpstr>
      <vt:lpstr>PowerPoint Presentation</vt:lpstr>
      <vt:lpstr>Add a Slide Title - 5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Ældrecheck</dc:title>
  <dc:creator>Michael Trust Hansen</dc:creator>
  <cp:keywords>ældrecheck</cp:keywords>
  <cp:lastModifiedBy>Michael Trust Hansen</cp:lastModifiedBy>
  <cp:revision>5</cp:revision>
  <dcterms:created xsi:type="dcterms:W3CDTF">2018-04-01T09:34:19Z</dcterms:created>
  <dcterms:modified xsi:type="dcterms:W3CDTF">2018-04-01T10:24:44Z</dcterms:modified>
  <cp:category>Folkepension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